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0" r:id="rId3"/>
    <p:sldId id="274" r:id="rId4"/>
    <p:sldId id="278" r:id="rId5"/>
    <p:sldId id="303" r:id="rId6"/>
    <p:sldId id="275" r:id="rId7"/>
    <p:sldId id="304" r:id="rId8"/>
    <p:sldId id="279" r:id="rId9"/>
    <p:sldId id="280" r:id="rId10"/>
    <p:sldId id="281" r:id="rId11"/>
    <p:sldId id="282" r:id="rId12"/>
    <p:sldId id="283" r:id="rId13"/>
    <p:sldId id="284" r:id="rId14"/>
    <p:sldId id="297" r:id="rId15"/>
    <p:sldId id="285" r:id="rId16"/>
    <p:sldId id="286" r:id="rId17"/>
    <p:sldId id="298" r:id="rId18"/>
    <p:sldId id="287" r:id="rId19"/>
    <p:sldId id="289" r:id="rId20"/>
    <p:sldId id="290" r:id="rId21"/>
    <p:sldId id="299" r:id="rId22"/>
    <p:sldId id="301" r:id="rId23"/>
    <p:sldId id="300" r:id="rId24"/>
    <p:sldId id="293" r:id="rId25"/>
    <p:sldId id="294" r:id="rId26"/>
    <p:sldId id="296" r:id="rId27"/>
    <p:sldId id="2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0000FF"/>
    <a:srgbClr val="CC0099"/>
    <a:srgbClr val="0033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D4ACE-8B20-468F-8955-24BBE7436EBB}" type="datetimeFigureOut">
              <a:rPr lang="en-ZA" smtClean="0"/>
              <a:t>2015-02-06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D1483-88AE-4CCF-BEBB-D4D9F4C5885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93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D1483-88AE-4CCF-BEBB-D4D9F4C58850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3942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6AF5-CCD7-408C-80B0-463A370B3F5B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0797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9BBF-5ECE-4A35-9C07-59554C745B5A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43280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D3F0E-C751-4BAF-BDE7-B734785B67B6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8921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016C-D412-48FC-8531-9026B85540EE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7735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5D44-EC9E-46BF-94FF-36477CF446DE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0586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E773F-D191-42DB-B2E7-6078CDDCE24C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004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8864-0AFD-49FF-9276-F39B0E50466E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515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E9BC6-A284-4DCC-9FCC-0C87D9E9D9C6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9049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1D639-3AFF-4303-AB5E-E56F2D064920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2721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F302-2921-43B5-9976-4A708FCE88C9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0265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AE4CD-C664-4A63-8F45-CB5CB45D8E8B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22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71660-646B-4219-80AD-CE495AC3A9F6}" type="datetime1">
              <a:rPr lang="en-ZA" smtClean="0"/>
              <a:t>2015-02-06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8DC5-4FA9-4D68-9DB8-7C7286ED716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63757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ska.ac.za/3gc3/programmes/talk-slides" TargetMode="External"/><Relationship Id="rId2" Type="http://schemas.openxmlformats.org/officeDocument/2006/relationships/hyperlink" Target="https://science.nrao.edu/science/meetings/2014/14th-synthesis-imaging-workshop/lectur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9903" y="179109"/>
            <a:ext cx="9144000" cy="5096333"/>
          </a:xfrm>
        </p:spPr>
        <p:txBody>
          <a:bodyPr>
            <a:normAutofit fontScale="90000"/>
          </a:bodyPr>
          <a:lstStyle/>
          <a:p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/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/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Calibration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dirty="0" smtClean="0"/>
              <a:t/>
            </a:r>
            <a:br>
              <a:rPr lang="en-ZA" dirty="0" smtClean="0"/>
            </a:br>
            <a:r>
              <a:rPr lang="en-ZA" sz="4400" b="1" dirty="0" smtClean="0">
                <a:solidFill>
                  <a:srgbClr val="0000FF"/>
                </a:solidFill>
              </a:rPr>
              <a:t>Introductory Radio Interferometry Course</a:t>
            </a:r>
            <a:br>
              <a:rPr lang="en-ZA" sz="4400" b="1" dirty="0" smtClean="0">
                <a:solidFill>
                  <a:srgbClr val="0000FF"/>
                </a:solidFill>
              </a:rPr>
            </a:br>
            <a:r>
              <a:rPr lang="en-ZA" b="1" dirty="0" smtClean="0"/>
              <a:t/>
            </a:r>
            <a:br>
              <a:rPr lang="en-ZA" b="1" dirty="0" smtClean="0"/>
            </a:br>
            <a:r>
              <a:rPr lang="en-ZA" sz="3600" b="1" dirty="0" smtClean="0">
                <a:solidFill>
                  <a:srgbClr val="CC0099"/>
                </a:solidFill>
              </a:rPr>
              <a:t>Radio Astronomy Techniques and Technologies Group (RATT)</a:t>
            </a:r>
            <a:r>
              <a:rPr lang="en-ZA" sz="4900" b="1" dirty="0" smtClean="0"/>
              <a:t/>
            </a:r>
            <a:br>
              <a:rPr lang="en-ZA" sz="4900" b="1" dirty="0" smtClean="0"/>
            </a:br>
            <a:r>
              <a:rPr lang="en-ZA" sz="4000" b="1" dirty="0" smtClean="0">
                <a:solidFill>
                  <a:schemeClr val="accent6">
                    <a:lumMod val="50000"/>
                  </a:schemeClr>
                </a:solidFill>
              </a:rPr>
              <a:t>Rhodes University</a:t>
            </a:r>
            <a:endParaRPr lang="en-ZA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9903" y="5727271"/>
            <a:ext cx="9144000" cy="1089454"/>
          </a:xfrm>
        </p:spPr>
        <p:txBody>
          <a:bodyPr/>
          <a:lstStyle/>
          <a:p>
            <a:r>
              <a:rPr lang="en-ZA" sz="2800" dirty="0" smtClean="0">
                <a:solidFill>
                  <a:srgbClr val="0000FF"/>
                </a:solidFill>
              </a:rPr>
              <a:t>Modhurita Mitra</a:t>
            </a:r>
          </a:p>
          <a:p>
            <a:r>
              <a:rPr lang="en-ZA" sz="2000" dirty="0" smtClean="0">
                <a:solidFill>
                  <a:schemeClr val="accent2"/>
                </a:solidFill>
              </a:rPr>
              <a:t>February 18, 2015</a:t>
            </a:r>
            <a:endParaRPr lang="en-ZA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040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Leakage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7152" y="3652020"/>
            <a:ext cx="3177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Polarization leakage:</a:t>
            </a:r>
            <a:endParaRPr lang="en-Z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06415" y="1362126"/>
                <a:ext cx="3907737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leakage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15" y="1362126"/>
                <a:ext cx="3907737" cy="863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89695" y="3480531"/>
                <a:ext cx="2500941" cy="866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695" y="3480531"/>
                <a:ext cx="2500941" cy="8661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017612" y="5035296"/>
            <a:ext cx="264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Polarization leakage terms</a:t>
            </a:r>
            <a:endParaRPr lang="en-ZA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449568" y="4283642"/>
            <a:ext cx="1755648" cy="70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120128" y="3852672"/>
            <a:ext cx="1085088" cy="113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979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Gain matrices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34019" y="3542606"/>
                <a:ext cx="5697072" cy="958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ZA" sz="28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19" y="3542606"/>
                <a:ext cx="5697072" cy="9588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34019" y="4779071"/>
                <a:ext cx="7432291" cy="1067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Z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ZA" sz="28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p>
                                        <m:r>
                                          <a:rPr lang="en-ZA" sz="2800" i="1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sup>
                                    </m:s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ZA" sz="2800" b="0" i="1" smtClean="0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ZA" sz="280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𝜓</m:t>
                                        </m:r>
                                      </m:e>
                                      <m:sup>
                                        <m:r>
                                          <a:rPr lang="en-ZA" sz="2800" b="0" i="1" smtClean="0">
                                            <a:solidFill>
                                              <a:srgbClr val="CC0099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sup>
                                    </m:s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019" y="4779071"/>
                <a:ext cx="7432291" cy="10672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97152" y="3760422"/>
            <a:ext cx="2836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Instrumental gain:</a:t>
            </a:r>
            <a:endParaRPr lang="en-Z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97152" y="5051101"/>
            <a:ext cx="2354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Bandpass</a:t>
            </a:r>
            <a:r>
              <a:rPr lang="en-ZA" sz="2800" dirty="0" smtClean="0"/>
              <a:t> gain:</a:t>
            </a:r>
            <a:endParaRPr lang="en-ZA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99011" y="1481232"/>
                <a:ext cx="3465693" cy="8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1" y="1481232"/>
                <a:ext cx="3465693" cy="8663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364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392" y="145669"/>
            <a:ext cx="10515600" cy="117106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 dependent effects: Primary bea</a:t>
            </a:r>
            <a:r>
              <a:rPr lang="en-ZA" b="1" dirty="0">
                <a:solidFill>
                  <a:srgbClr val="C00000"/>
                </a:solidFill>
              </a:rPr>
              <a:t>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0149" y="1316736"/>
            <a:ext cx="1019984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</a:t>
            </a:r>
            <a:r>
              <a:rPr lang="en-ZA" sz="2800" dirty="0" smtClean="0">
                <a:solidFill>
                  <a:srgbClr val="CC0099"/>
                </a:solidFill>
              </a:rPr>
              <a:t>primary beam of the antenna </a:t>
            </a:r>
            <a:r>
              <a:rPr lang="en-ZA" sz="2800" dirty="0" smtClean="0">
                <a:solidFill>
                  <a:srgbClr val="0000FF"/>
                </a:solidFill>
              </a:rPr>
              <a:t>is the most important 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direction-dependent effect.</a:t>
            </a:r>
          </a:p>
          <a:p>
            <a:endParaRPr lang="en-ZA" sz="2800" dirty="0" smtClean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Becomes important in </a:t>
            </a:r>
            <a:r>
              <a:rPr lang="en-ZA" sz="2800" dirty="0" smtClean="0">
                <a:solidFill>
                  <a:srgbClr val="CC0099"/>
                </a:solidFill>
              </a:rPr>
              <a:t>wide-field, wide-band </a:t>
            </a:r>
            <a:r>
              <a:rPr lang="en-ZA" sz="2800" dirty="0" smtClean="0">
                <a:solidFill>
                  <a:srgbClr val="0000FF"/>
                </a:solidFill>
              </a:rPr>
              <a:t>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The primary beam pattern has a </a:t>
            </a:r>
            <a:r>
              <a:rPr lang="en-ZA" sz="2800" dirty="0" smtClean="0">
                <a:solidFill>
                  <a:srgbClr val="FF0000"/>
                </a:solidFill>
              </a:rPr>
              <a:t>multiplicative effect in the </a:t>
            </a:r>
          </a:p>
          <a:p>
            <a:r>
              <a:rPr lang="en-ZA" sz="2800" dirty="0" smtClean="0">
                <a:solidFill>
                  <a:srgbClr val="FF0000"/>
                </a:solidFill>
              </a:rPr>
              <a:t>    image plane</a:t>
            </a:r>
            <a:r>
              <a:rPr lang="en-ZA" sz="2800" dirty="0" smtClean="0">
                <a:solidFill>
                  <a:srgbClr val="0000FF"/>
                </a:solidFill>
              </a:rPr>
              <a:t>, </a:t>
            </a:r>
            <a:r>
              <a:rPr lang="en-ZA" sz="2800" dirty="0" smtClean="0">
                <a:solidFill>
                  <a:srgbClr val="00B050"/>
                </a:solidFill>
              </a:rPr>
              <a:t>convolutional effect in the visibility plane</a:t>
            </a:r>
            <a:r>
              <a:rPr lang="en-ZA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2800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We will consider the example of a </a:t>
            </a:r>
            <a:r>
              <a:rPr lang="en-ZA" sz="2800" dirty="0">
                <a:solidFill>
                  <a:srgbClr val="CC0099"/>
                </a:solidFill>
              </a:rPr>
              <a:t>J</a:t>
            </a:r>
            <a:r>
              <a:rPr lang="en-ZA" sz="2800" dirty="0" smtClean="0">
                <a:solidFill>
                  <a:srgbClr val="CC0099"/>
                </a:solidFill>
              </a:rPr>
              <a:t>VLA</a:t>
            </a:r>
            <a:r>
              <a:rPr lang="en-ZA" sz="2800" dirty="0" smtClean="0">
                <a:solidFill>
                  <a:srgbClr val="0000FF"/>
                </a:solidFill>
              </a:rPr>
              <a:t> (</a:t>
            </a:r>
            <a:r>
              <a:rPr lang="en-ZA" sz="2800" dirty="0" err="1" smtClean="0">
                <a:solidFill>
                  <a:srgbClr val="0000FF"/>
                </a:solidFill>
              </a:rPr>
              <a:t>Jansky</a:t>
            </a:r>
            <a:r>
              <a:rPr lang="en-ZA" sz="2800" dirty="0" smtClean="0">
                <a:solidFill>
                  <a:srgbClr val="0000FF"/>
                </a:solidFill>
              </a:rPr>
              <a:t> Very Large Array)</a:t>
            </a:r>
          </a:p>
          <a:p>
            <a:r>
              <a:rPr lang="en-ZA" sz="2800" dirty="0">
                <a:solidFill>
                  <a:srgbClr val="0000FF"/>
                </a:solidFill>
              </a:rPr>
              <a:t> </a:t>
            </a:r>
            <a:r>
              <a:rPr lang="en-ZA" sz="2800" dirty="0" smtClean="0">
                <a:solidFill>
                  <a:srgbClr val="0000FF"/>
                </a:solidFill>
              </a:rPr>
              <a:t>    antenna here.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5436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5"/>
            <a:ext cx="10515600" cy="1325563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P</a:t>
            </a:r>
            <a:r>
              <a:rPr lang="en-ZA" b="1" dirty="0" smtClean="0">
                <a:solidFill>
                  <a:srgbClr val="C00000"/>
                </a:solidFill>
              </a:rPr>
              <a:t>rimary beam amplitude variation with distance from </a:t>
            </a:r>
            <a:r>
              <a:rPr lang="en-ZA" b="1" dirty="0" err="1" smtClean="0">
                <a:solidFill>
                  <a:srgbClr val="C00000"/>
                </a:solidFill>
              </a:rPr>
              <a:t>center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198799" y="2450593"/>
            <a:ext cx="3760410" cy="2761676"/>
            <a:chOff x="7198799" y="2450593"/>
            <a:chExt cx="3760410" cy="27616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2516" y="2450593"/>
              <a:ext cx="3236693" cy="23042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942613" y="4842937"/>
              <a:ext cx="987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Distance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6801959" y="3418070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06" y="1756514"/>
            <a:ext cx="4358248" cy="43582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13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7568131" y="5468431"/>
            <a:ext cx="3622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0000FF"/>
                </a:solidFill>
              </a:rPr>
              <a:t>H</a:t>
            </a:r>
            <a:r>
              <a:rPr lang="en-ZA" dirty="0" smtClean="0">
                <a:solidFill>
                  <a:srgbClr val="0000FF"/>
                </a:solidFill>
              </a:rPr>
              <a:t>orizontal cross-section of the beam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through the </a:t>
            </a:r>
            <a:r>
              <a:rPr lang="en-ZA" dirty="0" err="1" smtClean="0">
                <a:solidFill>
                  <a:srgbClr val="0000FF"/>
                </a:solidFill>
              </a:rPr>
              <a:t>center</a:t>
            </a:r>
            <a:endParaRPr lang="en-ZA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0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18" y="228596"/>
            <a:ext cx="10515600" cy="945578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J</a:t>
            </a:r>
            <a:r>
              <a:rPr lang="en-ZA" b="1" dirty="0" smtClean="0">
                <a:solidFill>
                  <a:srgbClr val="C00000"/>
                </a:solidFill>
              </a:rPr>
              <a:t>VLA primary beam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18835" r="18926" b="19663"/>
          <a:stretch/>
        </p:blipFill>
        <p:spPr>
          <a:xfrm>
            <a:off x="3438144" y="1296094"/>
            <a:ext cx="4998720" cy="4996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3764" y="573886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</a:rPr>
              <a:t>1⁰</a:t>
            </a:r>
            <a:endParaRPr lang="en-ZA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33926" y="3794570"/>
            <a:ext cx="1219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900672" y="3794570"/>
            <a:ext cx="73152" cy="2313621"/>
          </a:xfrm>
          <a:prstGeom prst="line">
            <a:avLst/>
          </a:prstGeom>
          <a:ln>
            <a:solidFill>
              <a:srgbClr val="FF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75218" y="5923526"/>
            <a:ext cx="83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833926" y="5923526"/>
            <a:ext cx="849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40603" y="1961652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Main lobe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73312" y="1485765"/>
            <a:ext cx="98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null</a:t>
            </a:r>
            <a:endParaRPr lang="en-ZA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18412" y="3609904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First </a:t>
            </a:r>
            <a:r>
              <a:rPr lang="en-ZA" dirty="0" err="1" smtClean="0">
                <a:solidFill>
                  <a:srgbClr val="0000FF"/>
                </a:solidFill>
              </a:rPr>
              <a:t>sidelobe</a:t>
            </a:r>
            <a:endParaRPr lang="en-ZA" dirty="0">
              <a:solidFill>
                <a:srgbClr val="0000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706624" y="2362851"/>
            <a:ext cx="2977140" cy="1431719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78752" y="1855097"/>
            <a:ext cx="2279904" cy="132710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400544" y="3794570"/>
            <a:ext cx="1670304" cy="0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14</a:t>
            </a:fld>
            <a:endParaRPr lang="en-ZA" dirty="0"/>
          </a:p>
        </p:txBody>
      </p:sp>
      <p:sp>
        <p:nvSpPr>
          <p:cNvPr id="4" name="TextBox 3"/>
          <p:cNvSpPr txBox="1"/>
          <p:nvPr/>
        </p:nvSpPr>
        <p:spPr>
          <a:xfrm>
            <a:off x="9253728" y="5923526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(at 1410 MHz)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4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94" y="96769"/>
            <a:ext cx="10515600" cy="867328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Primary beam rotation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rota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5674" y="1761850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>
            <a:off x="3229355" y="894522"/>
            <a:ext cx="6023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An EVLA antenna has an alt-azimuth mount; </a:t>
            </a:r>
          </a:p>
          <a:p>
            <a:pPr algn="ctr"/>
            <a:r>
              <a:rPr lang="en-ZA" dirty="0" smtClean="0"/>
              <a:t>the primary beam rotates during the course of an observation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04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42184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Variation of primary beam with frequency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beam_freq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3183" y="1690688"/>
            <a:ext cx="4351337" cy="4351338"/>
          </a:xfrm>
        </p:spPr>
      </p:pic>
      <p:grpSp>
        <p:nvGrpSpPr>
          <p:cNvPr id="7" name="Group 6"/>
          <p:cNvGrpSpPr/>
          <p:nvPr/>
        </p:nvGrpSpPr>
        <p:grpSpPr>
          <a:xfrm>
            <a:off x="7387401" y="2854767"/>
            <a:ext cx="3602842" cy="2615712"/>
            <a:chOff x="7297677" y="2436932"/>
            <a:chExt cx="3602842" cy="26157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735" y="2436932"/>
              <a:ext cx="3123784" cy="224638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55678" y="4683312"/>
              <a:ext cx="1165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Frequency</a:t>
              </a:r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 rot="-5400000">
              <a:off x="6900837" y="3375455"/>
              <a:ext cx="1163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dirty="0" smtClean="0"/>
                <a:t>Beam gain</a:t>
              </a:r>
              <a:endParaRPr lang="en-ZA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16</a:t>
            </a:fld>
            <a:endParaRPr lang="en-ZA" dirty="0"/>
          </a:p>
        </p:txBody>
      </p:sp>
      <p:sp>
        <p:nvSpPr>
          <p:cNvPr id="9" name="TextBox 8"/>
          <p:cNvSpPr txBox="1"/>
          <p:nvPr/>
        </p:nvSpPr>
        <p:spPr>
          <a:xfrm>
            <a:off x="6919084" y="1693042"/>
            <a:ext cx="443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/>
              <a:t>The beam pattern becomes more compact</a:t>
            </a:r>
          </a:p>
          <a:p>
            <a:pPr algn="ctr"/>
            <a:r>
              <a:rPr lang="en-ZA" dirty="0"/>
              <a:t>w</a:t>
            </a:r>
            <a:r>
              <a:rPr lang="en-ZA" dirty="0" smtClean="0"/>
              <a:t>ith increasing frequency</a:t>
            </a:r>
            <a:endParaRPr lang="en-ZA" dirty="0"/>
          </a:p>
        </p:txBody>
      </p:sp>
      <p:sp>
        <p:nvSpPr>
          <p:cNvPr id="10" name="TextBox 9"/>
          <p:cNvSpPr txBox="1"/>
          <p:nvPr/>
        </p:nvSpPr>
        <p:spPr>
          <a:xfrm>
            <a:off x="7747934" y="5590249"/>
            <a:ext cx="350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00FF"/>
                </a:solidFill>
              </a:rPr>
              <a:t>Beam-induced spectral variation </a:t>
            </a:r>
          </a:p>
          <a:p>
            <a:pPr algn="ctr"/>
            <a:r>
              <a:rPr lang="en-ZA" dirty="0" smtClean="0">
                <a:solidFill>
                  <a:srgbClr val="0000FF"/>
                </a:solidFill>
              </a:rPr>
              <a:t>for the source represented by a dot</a:t>
            </a:r>
            <a:endParaRPr lang="en-ZA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969" y="126770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62" y="1751929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242232" y="6195804"/>
            <a:ext cx="42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Calibration </a:t>
            </a:r>
            <a:r>
              <a:rPr lang="en-ZA" dirty="0" smtClean="0">
                <a:solidFill>
                  <a:srgbClr val="CC0066"/>
                </a:solidFill>
              </a:rPr>
              <a:t>without primary beam </a:t>
            </a:r>
            <a:r>
              <a:rPr lang="en-ZA" dirty="0" smtClean="0"/>
              <a:t>included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09340" y="1751929"/>
            <a:ext cx="4145973" cy="4813207"/>
            <a:chOff x="6660572" y="2057444"/>
            <a:chExt cx="4145973" cy="48132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572" y="2057444"/>
              <a:ext cx="4145973" cy="41117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751733" y="6501319"/>
              <a:ext cx="3963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/>
                <a:t>Calibration </a:t>
              </a:r>
              <a:r>
                <a:rPr lang="en-ZA" dirty="0" smtClean="0">
                  <a:solidFill>
                    <a:srgbClr val="CC0066"/>
                  </a:solidFill>
                </a:rPr>
                <a:t>with primary beam </a:t>
              </a:r>
              <a:r>
                <a:rPr lang="en-ZA" dirty="0" smtClean="0"/>
                <a:t>included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3888" y="970067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8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195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Effect of primary beam on noise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over the field of view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1569" r="1567" b="1738"/>
          <a:stretch/>
        </p:blipFill>
        <p:spPr>
          <a:xfrm>
            <a:off x="3987114" y="2067697"/>
            <a:ext cx="4209535" cy="420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0143" y="1367522"/>
            <a:ext cx="531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EVLA image of the </a:t>
            </a:r>
            <a:r>
              <a:rPr lang="en-ZA" dirty="0"/>
              <a:t>f</a:t>
            </a:r>
            <a:r>
              <a:rPr lang="en-ZA" dirty="0" smtClean="0"/>
              <a:t>ield around the radio source 3C147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335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7090"/>
            <a:ext cx="10515600" cy="1049147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 procedure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Start with visibility data,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ZA" dirty="0" smtClean="0"/>
                  <a:t>, and initial brightness model,</a:t>
                </a:r>
                <a:r>
                  <a:rPr lang="en-ZA" dirty="0" smtClean="0">
                    <a:solidFill>
                      <a:srgbClr val="0033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ZA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b="1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ZA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ZA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ZA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b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𝑝𝑞</m:t>
                                </m:r>
                              </m:sub>
                            </m:s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1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𝑱</m:t>
                                    </m:r>
                                  </m:e>
                                  <m:sub>
                                    <m:r>
                                      <a:rPr lang="en-ZA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ZA" b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ZA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ZA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ZA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ZA" dirty="0" smtClean="0"/>
                  <a:t>for </a:t>
                </a:r>
                <a14:m>
                  <m:oMath xmlns:m="http://schemas.openxmlformats.org/officeDocument/2006/math">
                    <m:r>
                      <a:rPr lang="en-ZA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ZA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Calculate residual visibility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  <m:r>
                      <a:rPr lang="en-ZA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ZA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ZA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ZA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ZA" b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ZA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residual</m:t>
                        </m:r>
                      </m:sup>
                    </m:sSubSup>
                  </m:oMath>
                </a14:m>
                <a:r>
                  <a:rPr lang="en-ZA" dirty="0" smtClean="0"/>
                  <a:t> to create a residual image,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Perform a source-finding procedure to find sources in the residual image, and add these to the initial model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to form a new, updated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ZA" dirty="0" smtClean="0"/>
                  <a:t>Set </a:t>
                </a:r>
                <a14:m>
                  <m:oMath xmlns:m="http://schemas.openxmlformats.org/officeDocument/2006/math">
                    <m:r>
                      <a:rPr lang="en-ZA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Z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ZA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ZA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new</m:t>
                        </m:r>
                      </m:sup>
                    </m:sSup>
                  </m:oMath>
                </a14:m>
                <a:r>
                  <a:rPr lang="en-ZA" dirty="0" smtClean="0"/>
                  <a:t> , and repeat steps 2-5 until the residual image </a:t>
                </a:r>
                <a14:m>
                  <m:oMath xmlns:m="http://schemas.openxmlformats.org/officeDocument/2006/math">
                    <m:r>
                      <a:rPr lang="en-ZA" i="1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ZA" dirty="0" smtClean="0"/>
                  <a:t> is noise-like. </a:t>
                </a:r>
              </a:p>
              <a:p>
                <a:endParaRPr lang="en-Z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52"/>
                <a:ext cx="10515600" cy="4351338"/>
              </a:xfrm>
              <a:blipFill rotWithShape="0">
                <a:blip r:embed="rId2"/>
                <a:stretch>
                  <a:fillRect l="-1217" t="-3081" r="-69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75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33" y="131407"/>
            <a:ext cx="10515600" cy="902566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Calibration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2800" dirty="0" smtClean="0">
                    <a:solidFill>
                      <a:srgbClr val="CC0099"/>
                    </a:solidFill>
                  </a:rPr>
                  <a:t>Calibration</a:t>
                </a:r>
                <a:r>
                  <a:rPr lang="en-ZA" sz="2800" dirty="0" smtClean="0"/>
                  <a:t>: Determining and correcting for </a:t>
                </a:r>
                <a:r>
                  <a:rPr lang="en-ZA" sz="2800" dirty="0" smtClean="0">
                    <a:solidFill>
                      <a:srgbClr val="00B050"/>
                    </a:solidFill>
                  </a:rPr>
                  <a:t>propagation effects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in order to compute the </a:t>
                </a:r>
                <a:r>
                  <a:rPr lang="en-ZA" sz="2800" dirty="0" smtClean="0">
                    <a:solidFill>
                      <a:srgbClr val="FF0000"/>
                    </a:solidFill>
                  </a:rPr>
                  <a:t>brightness</a:t>
                </a:r>
                <a:r>
                  <a:rPr lang="en-ZA" sz="2800" dirty="0" smtClean="0"/>
                  <a:t>.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</a:t>
                </a:r>
              </a:p>
              <a:p>
                <a:r>
                  <a:rPr lang="en-ZA" sz="2800" dirty="0"/>
                  <a:t> </a:t>
                </a:r>
                <a:r>
                  <a:rPr lang="en-ZA" sz="2800" dirty="0" smtClean="0"/>
                  <a:t>                    i.e., solve for Jones matrices </a:t>
                </a:r>
                <a14:m>
                  <m:oMath xmlns:m="http://schemas.openxmlformats.org/officeDocument/2006/math">
                    <m:r>
                      <a:rPr lang="en-ZA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ZA" sz="2800" dirty="0" smtClean="0"/>
                  <a:t> to compute </a:t>
                </a:r>
                <a14:m>
                  <m:oMath xmlns:m="http://schemas.openxmlformats.org/officeDocument/2006/math">
                    <m:r>
                      <a:rPr lang="en-ZA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ZA" sz="2800" dirty="0" smtClean="0"/>
                  <a:t>:</a:t>
                </a:r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85" y="1005503"/>
                <a:ext cx="945425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289" t="-3356" b="-872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251112" y="2956465"/>
            <a:ext cx="3874442" cy="2236662"/>
            <a:chOff x="4495284" y="2401061"/>
            <a:chExt cx="3874442" cy="2236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ZA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sz="2800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ZA" sz="2800" i="1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n-ZA" sz="28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ZA" sz="2800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r>
                                  <a:rPr lang="en-ZA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ZA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ZA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  <m:r>
                              <a:rPr lang="en-ZA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ZA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ZA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</m:oMath>
                    </m:oMathPara>
                  </a14:m>
                  <a:endParaRPr lang="en-ZA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585" y="3187897"/>
                  <a:ext cx="2457724" cy="56534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4495284" y="2401061"/>
              <a:ext cx="1236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Visibility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8292" y="2401061"/>
              <a:ext cx="1491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Brightness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6477" y="4176058"/>
              <a:ext cx="2023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2400" dirty="0" smtClean="0">
                  <a:solidFill>
                    <a:srgbClr val="00B050"/>
                  </a:solidFill>
                </a:rPr>
                <a:t>Jones matrices</a:t>
              </a:r>
              <a:endParaRPr lang="en-ZA" sz="2400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7" idx="2"/>
            </p:cNvCxnSpPr>
            <p:nvPr/>
          </p:nvCxnSpPr>
          <p:spPr>
            <a:xfrm>
              <a:off x="5113402" y="2862726"/>
              <a:ext cx="372998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2"/>
            </p:cNvCxnSpPr>
            <p:nvPr/>
          </p:nvCxnSpPr>
          <p:spPr>
            <a:xfrm flipH="1">
              <a:off x="6998208" y="2862726"/>
              <a:ext cx="625801" cy="39787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0"/>
              <a:endCxn id="6" idx="2"/>
            </p:cNvCxnSpPr>
            <p:nvPr/>
          </p:nvCxnSpPr>
          <p:spPr>
            <a:xfrm flipH="1" flipV="1">
              <a:off x="6514447" y="3753245"/>
              <a:ext cx="363846" cy="42281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0"/>
            </p:cNvCxnSpPr>
            <p:nvPr/>
          </p:nvCxnSpPr>
          <p:spPr>
            <a:xfrm flipV="1">
              <a:off x="6878293" y="3750225"/>
              <a:ext cx="420623" cy="42583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Z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p>
                        <m:sSupPr>
                          <m:ctrlP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ZA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ZA" sz="28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𝑱</m:t>
                                  </m:r>
                                </m:e>
                                <m:sub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566" y="5439306"/>
                <a:ext cx="2971263" cy="5791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518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ZA" dirty="0" smtClean="0">
                    <a:solidFill>
                      <a:srgbClr val="7030A0"/>
                    </a:solidFill>
                  </a:rPr>
                  <a:t>Differential gain solutions </a:t>
                </a:r>
                <a:r>
                  <a:rPr lang="en-ZA" dirty="0" smtClean="0"/>
                  <a:t>encompass the 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unknown and </a:t>
                </a:r>
                <a:r>
                  <a:rPr lang="en-ZA" dirty="0" err="1" smtClean="0">
                    <a:solidFill>
                      <a:srgbClr val="00B050"/>
                    </a:solidFill>
                  </a:rPr>
                  <a:t>unmodeled</a:t>
                </a:r>
                <a:r>
                  <a:rPr lang="en-ZA" dirty="0" smtClean="0">
                    <a:solidFill>
                      <a:srgbClr val="00B050"/>
                    </a:solidFill>
                  </a:rPr>
                  <a:t> direction-dependent effects</a:t>
                </a:r>
                <a:r>
                  <a:rPr lang="en-ZA" dirty="0" smtClean="0"/>
                  <a:t> in the signal path.</a:t>
                </a:r>
              </a:p>
              <a:p>
                <a:r>
                  <a:rPr lang="en-ZA" dirty="0" smtClean="0"/>
                  <a:t>The Jones matrix in the direction of source </a:t>
                </a:r>
                <a14:m>
                  <m:oMath xmlns:m="http://schemas.openxmlformats.org/officeDocument/2006/math">
                    <m:r>
                      <a:rPr lang="en-ZA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ZA" dirty="0" smtClean="0"/>
                  <a:t> is then given by:</a:t>
                </a:r>
              </a:p>
              <a:p>
                <a:endParaRPr lang="en-ZA" dirty="0"/>
              </a:p>
              <a:p>
                <a:endParaRPr lang="en-ZA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ZA" sz="4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44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ZA" sz="4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ZA" sz="4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  <m:sup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ZA" sz="4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ZA" sz="4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215" y="3784850"/>
                <a:ext cx="3952557" cy="7053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102167" y="5045809"/>
            <a:ext cx="18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0000FF"/>
                </a:solidFill>
              </a:rPr>
              <a:t>Final Jones matrix</a:t>
            </a:r>
          </a:p>
          <a:p>
            <a:r>
              <a:rPr lang="en-ZA" dirty="0">
                <a:solidFill>
                  <a:srgbClr val="0000FF"/>
                </a:solidFill>
              </a:rPr>
              <a:t>i</a:t>
            </a:r>
            <a:r>
              <a:rPr lang="en-ZA" dirty="0" smtClean="0">
                <a:solidFill>
                  <a:srgbClr val="0000FF"/>
                </a:solidFill>
              </a:rPr>
              <a:t>n the direction </a:t>
            </a:r>
          </a:p>
          <a:p>
            <a:r>
              <a:rPr lang="en-ZA" dirty="0" smtClean="0">
                <a:solidFill>
                  <a:srgbClr val="0000FF"/>
                </a:solidFill>
              </a:rPr>
              <a:t>of source </a:t>
            </a:r>
            <a:r>
              <a:rPr lang="en-ZA" i="1" dirty="0" smtClean="0">
                <a:solidFill>
                  <a:srgbClr val="0000FF"/>
                </a:solidFill>
              </a:rPr>
              <a:t>s</a:t>
            </a:r>
            <a:endParaRPr lang="en-ZA" i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32371" y="5057508"/>
            <a:ext cx="231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99"/>
                </a:solidFill>
              </a:rPr>
              <a:t>Direction-independent</a:t>
            </a:r>
          </a:p>
          <a:p>
            <a:pPr algn="ctr"/>
            <a:r>
              <a:rPr lang="en-ZA" dirty="0" smtClean="0">
                <a:solidFill>
                  <a:srgbClr val="CC0099"/>
                </a:solidFill>
              </a:rPr>
              <a:t>effects</a:t>
            </a:r>
            <a:endParaRPr lang="en-ZA" dirty="0">
              <a:solidFill>
                <a:srgbClr val="CC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7383" y="5045809"/>
            <a:ext cx="217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00B050"/>
                </a:solidFill>
              </a:rPr>
              <a:t>Known and </a:t>
            </a:r>
            <a:r>
              <a:rPr lang="en-ZA" dirty="0" err="1" smtClean="0">
                <a:solidFill>
                  <a:srgbClr val="00B050"/>
                </a:solidFill>
              </a:rPr>
              <a:t>modeled</a:t>
            </a:r>
            <a:endParaRPr lang="en-ZA" dirty="0" smtClean="0">
              <a:solidFill>
                <a:srgbClr val="00B050"/>
              </a:solidFill>
            </a:endParaRPr>
          </a:p>
          <a:p>
            <a:pPr algn="ctr"/>
            <a:r>
              <a:rPr lang="en-ZA" dirty="0">
                <a:solidFill>
                  <a:srgbClr val="00B050"/>
                </a:solidFill>
              </a:rPr>
              <a:t>d</a:t>
            </a:r>
            <a:r>
              <a:rPr lang="en-ZA" dirty="0" smtClean="0">
                <a:solidFill>
                  <a:srgbClr val="00B050"/>
                </a:solidFill>
              </a:rPr>
              <a:t>irection-dependent</a:t>
            </a:r>
          </a:p>
          <a:p>
            <a:pPr algn="ctr"/>
            <a:r>
              <a:rPr lang="en-ZA" dirty="0" smtClean="0">
                <a:solidFill>
                  <a:srgbClr val="00B050"/>
                </a:solidFill>
              </a:rPr>
              <a:t>effects</a:t>
            </a:r>
            <a:endParaRPr lang="en-ZA" dirty="0">
              <a:solidFill>
                <a:srgbClr val="00B05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87398" y="4315968"/>
            <a:ext cx="1330969" cy="59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320551" y="4461958"/>
            <a:ext cx="775449" cy="604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</p:cNvCxnSpPr>
          <p:nvPr/>
        </p:nvCxnSpPr>
        <p:spPr>
          <a:xfrm flipH="1" flipV="1">
            <a:off x="6888480" y="4403070"/>
            <a:ext cx="867663" cy="642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91943" y="5045809"/>
            <a:ext cx="2307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7030A0"/>
                </a:solidFill>
              </a:rPr>
              <a:t>Differential gain:</a:t>
            </a:r>
          </a:p>
          <a:p>
            <a:pPr algn="ctr"/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Unknown/</a:t>
            </a:r>
            <a:r>
              <a:rPr lang="en-ZA" dirty="0" err="1" smtClean="0">
                <a:solidFill>
                  <a:schemeClr val="bg2">
                    <a:lumMod val="25000"/>
                  </a:schemeClr>
                </a:solidFill>
              </a:rPr>
              <a:t>unmodeled</a:t>
            </a:r>
            <a:endParaRPr lang="en-ZA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irection-dependent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ffects in the direction</a:t>
            </a:r>
          </a:p>
          <a:p>
            <a:pPr algn="ctr"/>
            <a:r>
              <a:rPr lang="en-ZA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ZA" dirty="0" smtClean="0">
                <a:solidFill>
                  <a:schemeClr val="bg2">
                    <a:lumMod val="25000"/>
                  </a:schemeClr>
                </a:solidFill>
              </a:rPr>
              <a:t>f source </a:t>
            </a:r>
            <a:r>
              <a:rPr lang="en-ZA" i="1" dirty="0" smtClean="0">
                <a:solidFill>
                  <a:schemeClr val="bg2">
                    <a:lumMod val="25000"/>
                  </a:schemeClr>
                </a:solidFill>
              </a:rPr>
              <a:t>s</a:t>
            </a:r>
            <a:endParaRPr lang="en-ZA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2" idx="0"/>
          </p:cNvCxnSpPr>
          <p:nvPr/>
        </p:nvCxnSpPr>
        <p:spPr>
          <a:xfrm flipH="1" flipV="1">
            <a:off x="7756145" y="4315969"/>
            <a:ext cx="2489672" cy="72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823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74137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en-ZA" dirty="0" smtClean="0">
                <a:solidFill>
                  <a:srgbClr val="7030A0"/>
                </a:solidFill>
              </a:rPr>
              <a:t>Differential gain solutions </a:t>
            </a:r>
            <a:r>
              <a:rPr lang="en-ZA" dirty="0" smtClean="0"/>
              <a:t>are</a:t>
            </a:r>
            <a:r>
              <a:rPr lang="en-ZA" dirty="0" smtClean="0">
                <a:solidFill>
                  <a:srgbClr val="CC0099"/>
                </a:solidFill>
              </a:rPr>
              <a:t> </a:t>
            </a:r>
            <a:r>
              <a:rPr lang="en-ZA" dirty="0" smtClean="0"/>
              <a:t>computed (in the direction of a few bright sources) and applied after regular calibration in order to correct for leftover, </a:t>
            </a:r>
            <a:r>
              <a:rPr lang="en-ZA" dirty="0" err="1" smtClean="0"/>
              <a:t>uncalibrated</a:t>
            </a:r>
            <a:r>
              <a:rPr lang="en-ZA" dirty="0" smtClean="0"/>
              <a:t>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84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399" y="321216"/>
            <a:ext cx="10515600" cy="800100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differential gains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14" y="1877955"/>
            <a:ext cx="4157883" cy="4110013"/>
          </a:xfrm>
        </p:spPr>
      </p:pic>
      <p:sp>
        <p:nvSpPr>
          <p:cNvPr id="6" name="TextBox 5"/>
          <p:cNvSpPr txBox="1"/>
          <p:nvPr/>
        </p:nvSpPr>
        <p:spPr>
          <a:xfrm>
            <a:off x="1626544" y="6271366"/>
            <a:ext cx="338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Without </a:t>
            </a:r>
            <a:r>
              <a:rPr lang="en-ZA" dirty="0" smtClean="0"/>
              <a:t>differential gain solutions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88358" y="1220438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/>
              <a:t>(</a:t>
            </a:r>
            <a:r>
              <a:rPr lang="en-ZA" dirty="0"/>
              <a:t>W</a:t>
            </a:r>
            <a:r>
              <a:rPr lang="en-ZA" dirty="0" smtClean="0"/>
              <a:t>ithout primary beam incorporated in calibration)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733" y="1873168"/>
            <a:ext cx="4155811" cy="4114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6512" y="6254278"/>
            <a:ext cx="3818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</a:t>
            </a:r>
            <a:r>
              <a:rPr lang="en-ZA" dirty="0" smtClean="0"/>
              <a:t>differential gain solutions applied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243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Differential gains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18105"/>
            <a:ext cx="10515600" cy="1880743"/>
          </a:xfrm>
        </p:spPr>
        <p:txBody>
          <a:bodyPr/>
          <a:lstStyle/>
          <a:p>
            <a:r>
              <a:rPr lang="en-ZA" dirty="0" smtClean="0"/>
              <a:t>As more corrupting effects are </a:t>
            </a:r>
            <a:r>
              <a:rPr lang="en-ZA" dirty="0" err="1" smtClean="0"/>
              <a:t>modeled</a:t>
            </a:r>
            <a:r>
              <a:rPr lang="en-ZA" dirty="0" smtClean="0"/>
              <a:t> and accounted for, the </a:t>
            </a:r>
            <a:r>
              <a:rPr lang="en-ZA" dirty="0" smtClean="0">
                <a:solidFill>
                  <a:srgbClr val="CC0099"/>
                </a:solidFill>
              </a:rPr>
              <a:t>calibration becomes more comprehensive</a:t>
            </a:r>
            <a:r>
              <a:rPr lang="en-ZA" dirty="0" smtClean="0"/>
              <a:t>, and </a:t>
            </a:r>
            <a:r>
              <a:rPr lang="en-ZA" dirty="0" smtClean="0">
                <a:solidFill>
                  <a:srgbClr val="00B050"/>
                </a:solidFill>
              </a:rPr>
              <a:t>differential gain solutions approach unity</a:t>
            </a:r>
            <a:r>
              <a:rPr lang="en-ZA" dirty="0" smtClean="0"/>
              <a:t>.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88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91" y="66681"/>
            <a:ext cx="10515600" cy="623752"/>
          </a:xfrm>
        </p:spPr>
        <p:txBody>
          <a:bodyPr>
            <a:normAutofit fontScale="90000"/>
          </a:bodyPr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Incorporating primary beam in calibration 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3897" y="610454"/>
            <a:ext cx="241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000" dirty="0">
                <a:solidFill>
                  <a:srgbClr val="000099"/>
                </a:solidFill>
              </a:rPr>
              <a:t>D</a:t>
            </a:r>
            <a:r>
              <a:rPr lang="en-ZA" sz="2000" dirty="0" smtClean="0">
                <a:solidFill>
                  <a:srgbClr val="000099"/>
                </a:solidFill>
              </a:rPr>
              <a:t>ifferential gain plots</a:t>
            </a:r>
            <a:endParaRPr lang="en-ZA" sz="2000" dirty="0">
              <a:solidFill>
                <a:srgbClr val="00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000099"/>
                    </a:solidFill>
                  </a:rPr>
                  <a:t>Flattened differential gain curves, </a:t>
                </a:r>
                <a14:m>
                  <m:oMath xmlns:m="http://schemas.openxmlformats.org/officeDocument/2006/math">
                    <m:r>
                      <a:rPr lang="en-ZA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ZA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ZA" dirty="0" smtClean="0">
                  <a:solidFill>
                    <a:srgbClr val="000099"/>
                  </a:solidFill>
                </a:endParaRPr>
              </a:p>
              <a:p>
                <a:r>
                  <a:rPr lang="en-ZA" dirty="0">
                    <a:solidFill>
                      <a:srgbClr val="000099"/>
                    </a:solidFill>
                  </a:rPr>
                  <a:t> </a:t>
                </a:r>
                <a:r>
                  <a:rPr lang="en-ZA" dirty="0" smtClean="0">
                    <a:solidFill>
                      <a:srgbClr val="000099"/>
                    </a:solidFill>
                  </a:rPr>
                  <a:t>     over the whole range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 smtClean="0">
                  <a:solidFill>
                    <a:srgbClr val="000099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dirty="0" smtClean="0">
                    <a:solidFill>
                      <a:srgbClr val="CC0066"/>
                    </a:solidFill>
                  </a:rPr>
                  <a:t>Residual variation due to 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remaining uncorrected direction-dependent</a:t>
                </a:r>
              </a:p>
              <a:p>
                <a:r>
                  <a:rPr lang="en-ZA" dirty="0">
                    <a:solidFill>
                      <a:srgbClr val="CC0066"/>
                    </a:solidFill>
                  </a:rPr>
                  <a:t> </a:t>
                </a:r>
                <a:r>
                  <a:rPr lang="en-ZA" dirty="0" smtClean="0">
                    <a:solidFill>
                      <a:srgbClr val="CC0066"/>
                    </a:solidFill>
                  </a:rPr>
                  <a:t>     effects (like antenna pointing errors)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56" y="4065064"/>
                <a:ext cx="4636654" cy="1754326"/>
              </a:xfrm>
              <a:prstGeom prst="rect">
                <a:avLst/>
              </a:prstGeom>
              <a:blipFill rotWithShape="0">
                <a:blip r:embed="rId2"/>
                <a:stretch>
                  <a:fillRect l="-788" t="-2083" r="-526" b="-451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43" y="1759127"/>
            <a:ext cx="2599247" cy="25735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241" y="1177384"/>
            <a:ext cx="233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>
                <a:solidFill>
                  <a:srgbClr val="CC0066"/>
                </a:solidFill>
              </a:rPr>
              <a:t>W</a:t>
            </a:r>
            <a:r>
              <a:rPr lang="en-ZA" dirty="0" smtClean="0">
                <a:solidFill>
                  <a:srgbClr val="CC0066"/>
                </a:solidFill>
              </a:rPr>
              <a:t>ithout primary beam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3" y="1718747"/>
            <a:ext cx="2590641" cy="25735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2768" y="1177384"/>
            <a:ext cx="201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smtClean="0">
                <a:solidFill>
                  <a:srgbClr val="CC0066"/>
                </a:solidFill>
              </a:rPr>
              <a:t>With primary beam</a:t>
            </a:r>
            <a:endParaRPr lang="en-Z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0" y="4545135"/>
            <a:ext cx="3029711" cy="201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729" y="4509393"/>
            <a:ext cx="3054927" cy="2036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9491" y="6392122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50262" y="5252472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430051" y="5163024"/>
            <a:ext cx="1387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/>
              <a:t>Differential gain </a:t>
            </a:r>
          </a:p>
          <a:p>
            <a:r>
              <a:rPr lang="en-ZA" sz="1400" dirty="0" smtClean="0"/>
              <a:t>amplitude</a:t>
            </a:r>
            <a:endParaRPr lang="en-ZA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46718" y="6390547"/>
            <a:ext cx="546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/>
              <a:t>T</a:t>
            </a:r>
            <a:r>
              <a:rPr lang="en-ZA" sz="1400" dirty="0" smtClean="0"/>
              <a:t>ime</a:t>
            </a:r>
            <a:endParaRPr lang="en-ZA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768" y="617075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5184" y="53738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8110" y="45768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5333" y="616050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 smtClean="0">
                <a:solidFill>
                  <a:srgbClr val="CC0099"/>
                </a:solidFill>
              </a:rPr>
              <a:t>0</a:t>
            </a:r>
            <a:endParaRPr lang="en-ZA" sz="1400" dirty="0">
              <a:solidFill>
                <a:srgbClr val="CC0099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5333" y="536019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92729" y="4557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400" dirty="0">
                <a:solidFill>
                  <a:srgbClr val="CC0099"/>
                </a:solidFill>
              </a:rPr>
              <a:t>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248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5302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634"/>
            <a:ext cx="10515600" cy="4351338"/>
          </a:xfrm>
        </p:spPr>
        <p:txBody>
          <a:bodyPr/>
          <a:lstStyle/>
          <a:p>
            <a:r>
              <a:rPr lang="en-ZA" dirty="0"/>
              <a:t>Thompson, A. R., Moran, J. M., and Swenson, Jr., G. W. (2001</a:t>
            </a:r>
            <a:r>
              <a:rPr lang="en-ZA" dirty="0" smtClean="0"/>
              <a:t>), </a:t>
            </a:r>
            <a:r>
              <a:rPr lang="en-ZA" i="1" dirty="0" smtClean="0">
                <a:solidFill>
                  <a:srgbClr val="0000FF"/>
                </a:solidFill>
              </a:rPr>
              <a:t>Interferometry </a:t>
            </a:r>
            <a:r>
              <a:rPr lang="en-ZA" i="1" dirty="0">
                <a:solidFill>
                  <a:srgbClr val="0000FF"/>
                </a:solidFill>
              </a:rPr>
              <a:t>and </a:t>
            </a:r>
            <a:r>
              <a:rPr lang="en-ZA" i="1" dirty="0" smtClean="0">
                <a:solidFill>
                  <a:srgbClr val="0000FF"/>
                </a:solidFill>
              </a:rPr>
              <a:t>Synthesis in </a:t>
            </a:r>
            <a:r>
              <a:rPr lang="en-ZA" i="1" dirty="0">
                <a:solidFill>
                  <a:srgbClr val="0000FF"/>
                </a:solidFill>
              </a:rPr>
              <a:t>Radio Astronomy</a:t>
            </a:r>
            <a:r>
              <a:rPr lang="en-ZA" dirty="0"/>
              <a:t>, 2nd </a:t>
            </a:r>
            <a:r>
              <a:rPr lang="en-ZA" dirty="0" smtClean="0"/>
              <a:t>Edition </a:t>
            </a:r>
          </a:p>
          <a:p>
            <a:r>
              <a:rPr lang="en-ZA" dirty="0"/>
              <a:t>G. B. Taylor, C. L. </a:t>
            </a:r>
            <a:r>
              <a:rPr lang="en-ZA" dirty="0" err="1"/>
              <a:t>Carilli</a:t>
            </a:r>
            <a:r>
              <a:rPr lang="en-ZA" dirty="0"/>
              <a:t>, &amp; R. A. </a:t>
            </a:r>
            <a:r>
              <a:rPr lang="en-ZA" dirty="0" err="1" smtClean="0"/>
              <a:t>Perley</a:t>
            </a:r>
            <a:r>
              <a:rPr lang="en-ZA" dirty="0" smtClean="0"/>
              <a:t>, editors (1999), </a:t>
            </a:r>
            <a:r>
              <a:rPr lang="en-ZA" i="1" dirty="0" smtClean="0">
                <a:solidFill>
                  <a:srgbClr val="0000FF"/>
                </a:solidFill>
              </a:rPr>
              <a:t>Synthesis </a:t>
            </a:r>
            <a:r>
              <a:rPr lang="en-ZA" i="1" dirty="0">
                <a:solidFill>
                  <a:srgbClr val="0000FF"/>
                </a:solidFill>
              </a:rPr>
              <a:t>Imaging in Radio Astronomy </a:t>
            </a:r>
            <a:r>
              <a:rPr lang="en-ZA" i="1" dirty="0" smtClean="0">
                <a:solidFill>
                  <a:srgbClr val="0000FF"/>
                </a:solidFill>
              </a:rPr>
              <a:t>II</a:t>
            </a:r>
            <a:r>
              <a:rPr lang="en-ZA" dirty="0" smtClean="0"/>
              <a:t>, </a:t>
            </a:r>
            <a:r>
              <a:rPr lang="en-ZA" dirty="0"/>
              <a:t>volume 180 of </a:t>
            </a:r>
            <a:r>
              <a:rPr lang="en-ZA" i="1" dirty="0"/>
              <a:t>Astronomical Society </a:t>
            </a:r>
            <a:r>
              <a:rPr lang="en-ZA" i="1" dirty="0" smtClean="0"/>
              <a:t>of the </a:t>
            </a:r>
            <a:r>
              <a:rPr lang="en-ZA" i="1" dirty="0"/>
              <a:t>Paciﬁc Conference </a:t>
            </a:r>
            <a:r>
              <a:rPr lang="en-ZA" i="1" dirty="0" smtClean="0"/>
              <a:t>Series</a:t>
            </a:r>
          </a:p>
          <a:p>
            <a:r>
              <a:rPr lang="en-ZA" dirty="0"/>
              <a:t> </a:t>
            </a:r>
            <a:r>
              <a:rPr lang="en-ZA" i="1" dirty="0" smtClean="0">
                <a:solidFill>
                  <a:srgbClr val="0000FF"/>
                </a:solidFill>
              </a:rPr>
              <a:t>14th </a:t>
            </a:r>
            <a:r>
              <a:rPr lang="en-ZA" i="1" dirty="0">
                <a:solidFill>
                  <a:srgbClr val="0000FF"/>
                </a:solidFill>
              </a:rPr>
              <a:t>Synthesis Imaging Workshop </a:t>
            </a:r>
            <a:r>
              <a:rPr lang="en-ZA" dirty="0" smtClean="0">
                <a:hlinkClick r:id="rId2"/>
              </a:rPr>
              <a:t>lecture slides </a:t>
            </a:r>
            <a:r>
              <a:rPr lang="en-ZA" dirty="0" smtClean="0"/>
              <a:t>(2014), National Radio Astronomy Observatory, Socorro, New Mexico, USA</a:t>
            </a:r>
          </a:p>
          <a:p>
            <a:r>
              <a:rPr lang="en-ZA" dirty="0" smtClean="0"/>
              <a:t>Oleg Smirnov’s </a:t>
            </a:r>
            <a:r>
              <a:rPr lang="en-ZA" dirty="0" smtClean="0">
                <a:hlinkClick r:id="rId3"/>
              </a:rPr>
              <a:t>RIME lecture </a:t>
            </a:r>
            <a:r>
              <a:rPr lang="en-ZA" dirty="0" smtClean="0"/>
              <a:t>from </a:t>
            </a:r>
            <a:r>
              <a:rPr lang="en-ZA" i="1" dirty="0" smtClean="0">
                <a:solidFill>
                  <a:srgbClr val="0000FF"/>
                </a:solidFill>
              </a:rPr>
              <a:t>3GC3 Workshop and Interferometry School</a:t>
            </a:r>
            <a:r>
              <a:rPr lang="en-ZA" i="1" dirty="0" smtClean="0"/>
              <a:t> </a:t>
            </a:r>
            <a:r>
              <a:rPr lang="en-ZA" dirty="0" smtClean="0"/>
              <a:t>(2013), Port Alfred, South Africa</a:t>
            </a:r>
          </a:p>
          <a:p>
            <a:pPr marL="0" indent="0">
              <a:buNone/>
            </a:pPr>
            <a:endParaRPr lang="en-ZA" i="1" dirty="0" smtClean="0"/>
          </a:p>
          <a:p>
            <a:endParaRPr lang="en-ZA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115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/>
              <a:t>Smirnov, O. M. (2011</a:t>
            </a:r>
            <a:r>
              <a:rPr lang="en-ZA" dirty="0"/>
              <a:t>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I. A full-sky Jones </a:t>
            </a:r>
            <a:r>
              <a:rPr lang="en-ZA" i="1" dirty="0" smtClean="0">
                <a:solidFill>
                  <a:srgbClr val="0000FF"/>
                </a:solidFill>
              </a:rPr>
              <a:t>formalism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A106</a:t>
            </a:r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II. Calibration and direction-dependent </a:t>
            </a:r>
            <a:r>
              <a:rPr lang="en-ZA" i="1" dirty="0" smtClean="0">
                <a:solidFill>
                  <a:srgbClr val="0000FF"/>
                </a:solidFill>
              </a:rPr>
              <a:t>effects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A107</a:t>
            </a:r>
            <a:endParaRPr lang="en-ZA" dirty="0"/>
          </a:p>
          <a:p>
            <a:r>
              <a:rPr lang="en-ZA" dirty="0"/>
              <a:t>Smirnov, O. M. (2011). </a:t>
            </a:r>
            <a:r>
              <a:rPr lang="en-ZA" i="1" dirty="0">
                <a:solidFill>
                  <a:srgbClr val="0000FF"/>
                </a:solidFill>
              </a:rPr>
              <a:t>Revisiting the radio interferometer measurement equation. III. Addressing direction-dependent effects in 21 cm WSRT observations of 3C </a:t>
            </a:r>
            <a:r>
              <a:rPr lang="en-ZA" i="1" dirty="0" smtClean="0">
                <a:solidFill>
                  <a:srgbClr val="0000FF"/>
                </a:solidFill>
              </a:rPr>
              <a:t>147</a:t>
            </a:r>
            <a:r>
              <a:rPr lang="en-ZA" dirty="0" smtClean="0"/>
              <a:t>. Astronomy </a:t>
            </a:r>
            <a:r>
              <a:rPr lang="en-ZA" dirty="0"/>
              <a:t>&amp; Astrophysics, Volume 527, </a:t>
            </a:r>
            <a:r>
              <a:rPr lang="en-ZA" dirty="0" smtClean="0"/>
              <a:t>A108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634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References (continued)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 err="1" smtClean="0"/>
              <a:t>Hamaker</a:t>
            </a:r>
            <a:r>
              <a:rPr lang="en-ZA" dirty="0"/>
              <a:t>, J. P., </a:t>
            </a:r>
            <a:r>
              <a:rPr lang="en-ZA" dirty="0" err="1"/>
              <a:t>Bregman</a:t>
            </a:r>
            <a:r>
              <a:rPr lang="en-ZA" dirty="0"/>
              <a:t>, J. D., and Sault, R. J.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</a:t>
            </a:r>
            <a:r>
              <a:rPr lang="en-ZA" i="1" dirty="0">
                <a:solidFill>
                  <a:srgbClr val="0000FF"/>
                </a:solidFill>
              </a:rPr>
              <a:t>. Mathematical foundations</a:t>
            </a:r>
            <a:r>
              <a:rPr lang="en-ZA" dirty="0"/>
              <a:t>. A&amp;AS, 117, </a:t>
            </a:r>
            <a:r>
              <a:rPr lang="en-ZA" dirty="0" smtClean="0"/>
              <a:t>137–147</a:t>
            </a:r>
          </a:p>
          <a:p>
            <a:r>
              <a:rPr lang="en-ZA" dirty="0"/>
              <a:t>Sault, R. J., </a:t>
            </a:r>
            <a:r>
              <a:rPr lang="en-ZA" dirty="0" err="1"/>
              <a:t>Hamaker</a:t>
            </a:r>
            <a:r>
              <a:rPr lang="en-ZA" dirty="0"/>
              <a:t>, J. P.,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 smtClean="0">
                <a:solidFill>
                  <a:srgbClr val="0000FF"/>
                </a:solidFill>
              </a:rPr>
              <a:t>polarimetry</a:t>
            </a:r>
            <a:r>
              <a:rPr lang="en-ZA" i="1" dirty="0" smtClean="0">
                <a:solidFill>
                  <a:srgbClr val="0000FF"/>
                </a:solidFill>
              </a:rPr>
              <a:t>. II</a:t>
            </a:r>
            <a:r>
              <a:rPr lang="en-ZA" i="1" dirty="0">
                <a:solidFill>
                  <a:srgbClr val="0000FF"/>
                </a:solidFill>
              </a:rPr>
              <a:t>. Instrumental calibration of an interferometer array</a:t>
            </a:r>
            <a:r>
              <a:rPr lang="en-ZA" dirty="0"/>
              <a:t>. A&amp;AS, 117, 149–159</a:t>
            </a:r>
            <a:endParaRPr lang="en-ZA" dirty="0" smtClean="0"/>
          </a:p>
          <a:p>
            <a:r>
              <a:rPr lang="en-ZA" dirty="0" err="1"/>
              <a:t>Hamaker</a:t>
            </a:r>
            <a:r>
              <a:rPr lang="en-ZA" dirty="0"/>
              <a:t>, J. P. and </a:t>
            </a:r>
            <a:r>
              <a:rPr lang="en-ZA" dirty="0" err="1"/>
              <a:t>Bregman</a:t>
            </a:r>
            <a:r>
              <a:rPr lang="en-ZA" dirty="0"/>
              <a:t>, J. D. (1996).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III. Interpreting the IAU/IEEE deﬁnitions of the Stokes parameters</a:t>
            </a:r>
            <a:r>
              <a:rPr lang="en-ZA" dirty="0"/>
              <a:t>. A&amp;AS, 117, </a:t>
            </a:r>
            <a:r>
              <a:rPr lang="en-ZA" dirty="0" smtClean="0"/>
              <a:t>161–165</a:t>
            </a:r>
            <a:endParaRPr lang="en-ZA" dirty="0"/>
          </a:p>
          <a:p>
            <a:r>
              <a:rPr lang="en-ZA" dirty="0" err="1"/>
              <a:t>Hamaker</a:t>
            </a:r>
            <a:r>
              <a:rPr lang="en-ZA" dirty="0"/>
              <a:t>, J. P. (2000). </a:t>
            </a:r>
            <a:r>
              <a:rPr lang="en-ZA" i="1" dirty="0">
                <a:solidFill>
                  <a:srgbClr val="0000FF"/>
                </a:solidFill>
              </a:rPr>
              <a:t>Understanding radio </a:t>
            </a:r>
            <a:r>
              <a:rPr lang="en-ZA" i="1" dirty="0" err="1">
                <a:solidFill>
                  <a:srgbClr val="0000FF"/>
                </a:solidFill>
              </a:rPr>
              <a:t>polarimetry</a:t>
            </a:r>
            <a:r>
              <a:rPr lang="en-ZA" i="1" dirty="0">
                <a:solidFill>
                  <a:srgbClr val="0000FF"/>
                </a:solidFill>
              </a:rPr>
              <a:t>. IV. The full-coherency analogue of scalar self-calibration: Self-alignment, dynamic range and </a:t>
            </a:r>
            <a:r>
              <a:rPr lang="en-ZA" i="1" dirty="0" err="1">
                <a:solidFill>
                  <a:srgbClr val="0000FF"/>
                </a:solidFill>
              </a:rPr>
              <a:t>polarimetric</a:t>
            </a:r>
            <a:r>
              <a:rPr lang="en-ZA" i="1" dirty="0">
                <a:solidFill>
                  <a:srgbClr val="0000FF"/>
                </a:solidFill>
              </a:rPr>
              <a:t> ﬁdelity</a:t>
            </a:r>
            <a:r>
              <a:rPr lang="en-ZA" dirty="0"/>
              <a:t>. A&amp;AS, 143, </a:t>
            </a:r>
            <a:r>
              <a:rPr lang="en-ZA" dirty="0" smtClean="0"/>
              <a:t>515–534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6316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2723" y="1605758"/>
            <a:ext cx="60108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Propagation effects can be of two kinds:</a:t>
            </a:r>
          </a:p>
          <a:p>
            <a:r>
              <a:rPr lang="en-ZA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Direction-independent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2800" dirty="0" smtClean="0">
                <a:solidFill>
                  <a:srgbClr val="0000FF"/>
                </a:solidFill>
              </a:rPr>
              <a:t>Direction-dependent effects</a:t>
            </a:r>
            <a:endParaRPr lang="en-ZA" sz="28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2723" y="3534137"/>
            <a:ext cx="9091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These effects can be represented by different Jones matrices:</a:t>
            </a:r>
            <a:endParaRPr lang="en-ZA" sz="28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725803" y="4577330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8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</a:t>
            </a:r>
            <a:r>
              <a:rPr lang="en-ZA" b="1" dirty="0" smtClean="0">
                <a:solidFill>
                  <a:srgbClr val="C00000"/>
                </a:solidFill>
              </a:rPr>
              <a:t>irection-independent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 rot="4260000">
            <a:off x="3712223" y="2236774"/>
            <a:ext cx="4042063" cy="2495235"/>
            <a:chOff x="5617152" y="4166754"/>
            <a:chExt cx="4042063" cy="2948909"/>
          </a:xfrm>
        </p:grpSpPr>
        <p:sp>
          <p:nvSpPr>
            <p:cNvPr id="3" name="Arc 2"/>
            <p:cNvSpPr/>
            <p:nvPr/>
          </p:nvSpPr>
          <p:spPr>
            <a:xfrm>
              <a:off x="5617152" y="4621845"/>
              <a:ext cx="4042063" cy="2493818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5" name="Arc 14"/>
            <p:cNvSpPr/>
            <p:nvPr/>
          </p:nvSpPr>
          <p:spPr>
            <a:xfrm>
              <a:off x="5617152" y="4166754"/>
              <a:ext cx="4042063" cy="2493818"/>
            </a:xfrm>
            <a:prstGeom prst="arc">
              <a:avLst>
                <a:gd name="adj1" fmla="val 12628077"/>
                <a:gd name="adj2" fmla="val 19521588"/>
              </a:avLst>
            </a:prstGeom>
            <a:ln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CC0099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ZA" sz="4000" b="1" dirty="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853" y="3675615"/>
                <a:ext cx="46006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254051" y="4381620"/>
            <a:ext cx="3361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Same in all directions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4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07"/>
            <a:ext cx="10515600" cy="993909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893029" y="1267679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31" y="4953300"/>
            <a:ext cx="841321" cy="7376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4277" y="5801499"/>
            <a:ext cx="98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Antenna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37997" y="1159385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1</a:t>
            </a:r>
            <a:endParaRPr lang="en-ZA" dirty="0">
              <a:solidFill>
                <a:srgbClr val="66006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5</a:t>
            </a:fld>
            <a:endParaRPr lang="en-ZA" dirty="0"/>
          </a:p>
        </p:txBody>
      </p:sp>
      <p:sp>
        <p:nvSpPr>
          <p:cNvPr id="14" name="Oval 13"/>
          <p:cNvSpPr/>
          <p:nvPr/>
        </p:nvSpPr>
        <p:spPr>
          <a:xfrm>
            <a:off x="9448079" y="2594794"/>
            <a:ext cx="290659" cy="28280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4992" y="2529547"/>
            <a:ext cx="9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>
                <a:solidFill>
                  <a:srgbClr val="660066"/>
                </a:solidFill>
              </a:rPr>
              <a:t>Source 2</a:t>
            </a:r>
            <a:endParaRPr lang="en-ZA" dirty="0">
              <a:solidFill>
                <a:srgbClr val="66006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9556" y="1550483"/>
            <a:ext cx="7054300" cy="3485791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731264" y="2870559"/>
            <a:ext cx="7607808" cy="2261977"/>
          </a:xfrm>
          <a:prstGeom prst="straightConnector1">
            <a:avLst/>
          </a:prstGeom>
          <a:ln>
            <a:solidFill>
              <a:srgbClr val="FF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 rot="4260000">
            <a:off x="3683595" y="1572317"/>
            <a:ext cx="4042063" cy="3770279"/>
            <a:chOff x="5967743" y="3006448"/>
            <a:chExt cx="4042063" cy="3770281"/>
          </a:xfrm>
        </p:grpSpPr>
        <p:sp>
          <p:nvSpPr>
            <p:cNvPr id="18" name="Arc 17"/>
            <p:cNvSpPr/>
            <p:nvPr/>
          </p:nvSpPr>
          <p:spPr>
            <a:xfrm>
              <a:off x="5967743" y="4666572"/>
              <a:ext cx="4042063" cy="2110157"/>
            </a:xfrm>
            <a:prstGeom prst="arc">
              <a:avLst>
                <a:gd name="adj1" fmla="val 12192198"/>
                <a:gd name="adj2" fmla="val 201749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315193" y="3006448"/>
              <a:ext cx="3350315" cy="1857404"/>
            </a:xfrm>
            <a:custGeom>
              <a:avLst/>
              <a:gdLst>
                <a:gd name="connsiteX0" fmla="*/ 43573 w 3350315"/>
                <a:gd name="connsiteY0" fmla="*/ 1840994 h 1857404"/>
                <a:gd name="connsiteX1" fmla="*/ 55765 w 3350315"/>
                <a:gd name="connsiteY1" fmla="*/ 1194818 h 1857404"/>
                <a:gd name="connsiteX2" fmla="*/ 592213 w 3350315"/>
                <a:gd name="connsiteY2" fmla="*/ 1438658 h 1857404"/>
                <a:gd name="connsiteX3" fmla="*/ 628789 w 3350315"/>
                <a:gd name="connsiteY3" fmla="*/ 548642 h 1857404"/>
                <a:gd name="connsiteX4" fmla="*/ 1238389 w 3350315"/>
                <a:gd name="connsiteY4" fmla="*/ 1207010 h 1857404"/>
                <a:gd name="connsiteX5" fmla="*/ 1482229 w 3350315"/>
                <a:gd name="connsiteY5" fmla="*/ 2 h 1857404"/>
                <a:gd name="connsiteX6" fmla="*/ 1994293 w 3350315"/>
                <a:gd name="connsiteY6" fmla="*/ 1194818 h 1857404"/>
                <a:gd name="connsiteX7" fmla="*/ 2481973 w 3350315"/>
                <a:gd name="connsiteY7" fmla="*/ 402338 h 1857404"/>
                <a:gd name="connsiteX8" fmla="*/ 2701429 w 3350315"/>
                <a:gd name="connsiteY8" fmla="*/ 1328930 h 1857404"/>
                <a:gd name="connsiteX9" fmla="*/ 3311029 w 3350315"/>
                <a:gd name="connsiteY9" fmla="*/ 1024130 h 1857404"/>
                <a:gd name="connsiteX10" fmla="*/ 3286645 w 3350315"/>
                <a:gd name="connsiteY10" fmla="*/ 1767842 h 1857404"/>
                <a:gd name="connsiteX11" fmla="*/ 3262261 w 3350315"/>
                <a:gd name="connsiteY11" fmla="*/ 1816610 h 1857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50315" h="1857404">
                  <a:moveTo>
                    <a:pt x="43573" y="1840994"/>
                  </a:moveTo>
                  <a:cubicBezTo>
                    <a:pt x="3949" y="1551434"/>
                    <a:pt x="-35675" y="1261874"/>
                    <a:pt x="55765" y="1194818"/>
                  </a:cubicBezTo>
                  <a:cubicBezTo>
                    <a:pt x="147205" y="1127762"/>
                    <a:pt x="496709" y="1546354"/>
                    <a:pt x="592213" y="1438658"/>
                  </a:cubicBezTo>
                  <a:cubicBezTo>
                    <a:pt x="687717" y="1330962"/>
                    <a:pt x="521093" y="587250"/>
                    <a:pt x="628789" y="548642"/>
                  </a:cubicBezTo>
                  <a:cubicBezTo>
                    <a:pt x="736485" y="510034"/>
                    <a:pt x="1096149" y="1298450"/>
                    <a:pt x="1238389" y="1207010"/>
                  </a:cubicBezTo>
                  <a:cubicBezTo>
                    <a:pt x="1380629" y="1115570"/>
                    <a:pt x="1356245" y="2034"/>
                    <a:pt x="1482229" y="2"/>
                  </a:cubicBezTo>
                  <a:cubicBezTo>
                    <a:pt x="1608213" y="-2030"/>
                    <a:pt x="1827669" y="1127762"/>
                    <a:pt x="1994293" y="1194818"/>
                  </a:cubicBezTo>
                  <a:cubicBezTo>
                    <a:pt x="2160917" y="1261874"/>
                    <a:pt x="2364117" y="379986"/>
                    <a:pt x="2481973" y="402338"/>
                  </a:cubicBezTo>
                  <a:cubicBezTo>
                    <a:pt x="2599829" y="424690"/>
                    <a:pt x="2563253" y="1225298"/>
                    <a:pt x="2701429" y="1328930"/>
                  </a:cubicBezTo>
                  <a:cubicBezTo>
                    <a:pt x="2839605" y="1432562"/>
                    <a:pt x="3213493" y="950978"/>
                    <a:pt x="3311029" y="1024130"/>
                  </a:cubicBezTo>
                  <a:cubicBezTo>
                    <a:pt x="3408565" y="1097282"/>
                    <a:pt x="3294773" y="1635762"/>
                    <a:pt x="3286645" y="1767842"/>
                  </a:cubicBezTo>
                  <a:cubicBezTo>
                    <a:pt x="3278517" y="1899922"/>
                    <a:pt x="3270389" y="1858266"/>
                    <a:pt x="3262261" y="181661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en-ZA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533" y="3693770"/>
                <a:ext cx="452047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027196" y="4607522"/>
            <a:ext cx="3260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sz="2800" dirty="0" smtClean="0"/>
              <a:t>Varies with direction </a:t>
            </a:r>
          </a:p>
        </p:txBody>
      </p:sp>
    </p:spTree>
    <p:extLst>
      <p:ext uri="{BB962C8B-B14F-4D97-AF65-F5344CB8AC3E}">
        <p14:creationId xmlns:p14="http://schemas.microsoft.com/office/powerpoint/2010/main" val="353827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67698"/>
            <a:ext cx="10515600" cy="1325563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Direction-independent and </a:t>
            </a:r>
            <a:br>
              <a:rPr lang="en-ZA" b="1" dirty="0" smtClean="0">
                <a:solidFill>
                  <a:srgbClr val="C00000"/>
                </a:solidFill>
              </a:rPr>
            </a:br>
            <a:r>
              <a:rPr lang="en-ZA" b="1" dirty="0" smtClean="0">
                <a:solidFill>
                  <a:srgbClr val="C00000"/>
                </a:solidFill>
              </a:rPr>
              <a:t>direction-dependent effects</a:t>
            </a:r>
            <a:endParaRPr lang="en-ZA" b="1" dirty="0">
              <a:solidFill>
                <a:srgbClr val="C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50431" y="1586058"/>
            <a:ext cx="6781958" cy="1770372"/>
            <a:chOff x="3272733" y="4688957"/>
            <a:chExt cx="6781958" cy="17703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400" b="1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sz="4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oMath>
                    </m:oMathPara>
                  </a14:m>
                  <a:endParaRPr lang="en-ZA" sz="4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2025" y="4688957"/>
                  <a:ext cx="1969514" cy="67710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3272733" y="5812998"/>
              <a:ext cx="18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>
                  <a:solidFill>
                    <a:srgbClr val="0000FF"/>
                  </a:solidFill>
                </a:rPr>
                <a:t>Final Jones matrix</a:t>
              </a:r>
              <a:endParaRPr lang="en-ZA" dirty="0">
                <a:solidFill>
                  <a:srgbClr val="0000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45483" y="5812998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6973" y="577506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effects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6" idx="0"/>
            </p:cNvCxnSpPr>
            <p:nvPr/>
          </p:nvCxnSpPr>
          <p:spPr>
            <a:xfrm flipV="1">
              <a:off x="4202379" y="5366065"/>
              <a:ext cx="816188" cy="446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390920" y="5366065"/>
              <a:ext cx="1" cy="448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0"/>
            </p:cNvCxnSpPr>
            <p:nvPr/>
          </p:nvCxnSpPr>
          <p:spPr>
            <a:xfrm flipH="1" flipV="1">
              <a:off x="7101539" y="5366065"/>
              <a:ext cx="1854293" cy="4090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ZA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ZA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ZA" sz="2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274" y="4738483"/>
                <a:ext cx="2457724" cy="565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ZA" sz="28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ZA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ZA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ZA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  <m:sSubSup>
                            <m:sSubSupPr>
                              <m:ctrlPr>
                                <a:rPr lang="en-ZA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ZA" sz="2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ZA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ZA" sz="28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ZA" sz="2800" b="1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ZA" sz="28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68" y="5476447"/>
                <a:ext cx="3584828" cy="60324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923181" y="3428612"/>
            <a:ext cx="224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V</a:t>
            </a:r>
            <a:r>
              <a:rPr lang="en-ZA" dirty="0" smtClean="0"/>
              <a:t>isibility-plane effects</a:t>
            </a:r>
            <a:endParaRPr lang="en-ZA" dirty="0"/>
          </a:p>
        </p:txBody>
      </p:sp>
      <p:sp>
        <p:nvSpPr>
          <p:cNvPr id="17" name="TextBox 16"/>
          <p:cNvSpPr txBox="1"/>
          <p:nvPr/>
        </p:nvSpPr>
        <p:spPr>
          <a:xfrm>
            <a:off x="7705039" y="3442073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</a:t>
            </a:r>
            <a:r>
              <a:rPr lang="en-ZA" dirty="0" smtClean="0"/>
              <a:t>mage-plane effects</a:t>
            </a:r>
            <a:endParaRPr lang="en-Z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85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b="1" dirty="0">
                <a:solidFill>
                  <a:srgbClr val="C00000"/>
                </a:solidFill>
              </a:rPr>
              <a:t>Direction-independent and </a:t>
            </a:r>
            <a:br>
              <a:rPr lang="en-ZA" b="1" dirty="0">
                <a:solidFill>
                  <a:srgbClr val="C00000"/>
                </a:solidFill>
              </a:rPr>
            </a:br>
            <a:r>
              <a:rPr lang="en-ZA" b="1" dirty="0">
                <a:solidFill>
                  <a:srgbClr val="C00000"/>
                </a:solidFill>
              </a:rPr>
              <a:t>direction-dependent effects</a:t>
            </a:r>
            <a:endParaRPr lang="en-ZA" dirty="0"/>
          </a:p>
        </p:txBody>
      </p:sp>
      <p:grpSp>
        <p:nvGrpSpPr>
          <p:cNvPr id="43" name="Group 42"/>
          <p:cNvGrpSpPr/>
          <p:nvPr/>
        </p:nvGrpSpPr>
        <p:grpSpPr>
          <a:xfrm>
            <a:off x="2108269" y="2302550"/>
            <a:ext cx="8731366" cy="4120094"/>
            <a:chOff x="1730317" y="2363510"/>
            <a:chExt cx="8731366" cy="4120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54958" y="2363510"/>
                  <a:ext cx="509492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ZA" sz="4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oMath>
                    </m:oMathPara>
                  </a14:m>
                  <a:endParaRPr lang="en-ZA" sz="4800" b="1" i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958" y="2363510"/>
                  <a:ext cx="5094921" cy="7386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/>
            <p:cNvSpPr txBox="1"/>
            <p:nvPr/>
          </p:nvSpPr>
          <p:spPr>
            <a:xfrm>
              <a:off x="6808833" y="3838489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Parallactic angle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feed rotation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19776" y="3840551"/>
              <a:ext cx="1518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Instrumental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0317" y="3838488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Bandpass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gain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48174" y="3838490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Polarization 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leakage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97070" y="3838490"/>
              <a:ext cx="18646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Ionospheric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Faraday rotation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19474" y="3838489"/>
              <a:ext cx="916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 smtClean="0"/>
                <a:t>Primary</a:t>
              </a:r>
            </a:p>
            <a:p>
              <a:r>
                <a:rPr lang="en-ZA" dirty="0" smtClean="0"/>
                <a:t>beam</a:t>
              </a:r>
              <a:endParaRPr lang="en-ZA" dirty="0"/>
            </a:p>
          </p:txBody>
        </p:sp>
        <p:cxnSp>
          <p:nvCxnSpPr>
            <p:cNvPr id="11" name="Straight Arrow Connector 10"/>
            <p:cNvCxnSpPr>
              <a:stCxn id="7" idx="0"/>
            </p:cNvCxnSpPr>
            <p:nvPr/>
          </p:nvCxnSpPr>
          <p:spPr>
            <a:xfrm flipV="1">
              <a:off x="2367671" y="3005007"/>
              <a:ext cx="2182380" cy="8334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0"/>
            </p:cNvCxnSpPr>
            <p:nvPr/>
          </p:nvCxnSpPr>
          <p:spPr>
            <a:xfrm flipV="1">
              <a:off x="3678958" y="3005007"/>
              <a:ext cx="1608249" cy="83554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</p:cNvCxnSpPr>
            <p:nvPr/>
          </p:nvCxnSpPr>
          <p:spPr>
            <a:xfrm flipV="1">
              <a:off x="5175296" y="3029548"/>
              <a:ext cx="846814" cy="80894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</p:cNvCxnSpPr>
            <p:nvPr/>
          </p:nvCxnSpPr>
          <p:spPr>
            <a:xfrm flipV="1">
              <a:off x="6277869" y="2997823"/>
              <a:ext cx="458394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0"/>
            </p:cNvCxnSpPr>
            <p:nvPr/>
          </p:nvCxnSpPr>
          <p:spPr>
            <a:xfrm flipH="1" flipV="1">
              <a:off x="7456172" y="2997823"/>
              <a:ext cx="291380" cy="8406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0"/>
            </p:cNvCxnSpPr>
            <p:nvPr/>
          </p:nvCxnSpPr>
          <p:spPr>
            <a:xfrm flipH="1" flipV="1">
              <a:off x="8198469" y="2997823"/>
              <a:ext cx="1330908" cy="84066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936227" y="5837273"/>
              <a:ext cx="23195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Direction-independent</a:t>
              </a:r>
            </a:p>
            <a:p>
              <a:pPr algn="ctr"/>
              <a:r>
                <a:rPr lang="en-ZA" dirty="0" smtClean="0">
                  <a:solidFill>
                    <a:srgbClr val="CC0099"/>
                  </a:solidFill>
                </a:rPr>
                <a:t>effects</a:t>
              </a:r>
              <a:endParaRPr lang="en-ZA" dirty="0">
                <a:solidFill>
                  <a:srgbClr val="CC0099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97141" y="5094027"/>
              <a:ext cx="21977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Direction-dependent</a:t>
              </a:r>
            </a:p>
            <a:p>
              <a:pPr algn="ctr"/>
              <a:r>
                <a:rPr lang="en-ZA" dirty="0" smtClean="0">
                  <a:solidFill>
                    <a:srgbClr val="00B050"/>
                  </a:solidFill>
                </a:rPr>
                <a:t>effect</a:t>
              </a:r>
              <a:endParaRPr lang="en-ZA" dirty="0">
                <a:solidFill>
                  <a:srgbClr val="00B050"/>
                </a:solidFill>
              </a:endParaRPr>
            </a:p>
          </p:txBody>
        </p:sp>
        <p:cxnSp>
          <p:nvCxnSpPr>
            <p:cNvPr id="20" name="Straight Arrow Connector 19"/>
            <p:cNvCxnSpPr>
              <a:endCxn id="10" idx="2"/>
            </p:cNvCxnSpPr>
            <p:nvPr/>
          </p:nvCxnSpPr>
          <p:spPr>
            <a:xfrm flipV="1">
              <a:off x="6276606" y="4484820"/>
              <a:ext cx="1263" cy="616138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7061939" y="4574805"/>
              <a:ext cx="394233" cy="1262468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7323605" y="4484819"/>
              <a:ext cx="1861959" cy="1479563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4836742" y="4472803"/>
              <a:ext cx="242699" cy="1364470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402438" y="4482048"/>
              <a:ext cx="1452981" cy="1482334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2157001" y="4486882"/>
              <a:ext cx="2613894" cy="1673556"/>
            </a:xfrm>
            <a:prstGeom prst="straightConnector1">
              <a:avLst/>
            </a:prstGeom>
            <a:ln>
              <a:solidFill>
                <a:srgbClr val="CC00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7</a:t>
            </a:fld>
            <a:endParaRPr lang="en-ZA" dirty="0"/>
          </a:p>
        </p:txBody>
      </p:sp>
      <p:sp>
        <p:nvSpPr>
          <p:cNvPr id="26" name="TextBox 25"/>
          <p:cNvSpPr txBox="1"/>
          <p:nvPr/>
        </p:nvSpPr>
        <p:spPr>
          <a:xfrm>
            <a:off x="1152681" y="1735009"/>
            <a:ext cx="151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Example:</a:t>
            </a:r>
            <a:endParaRPr lang="en-ZA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Structure of Jones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16608" y="2298178"/>
                <a:ext cx="4315285" cy="89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608" y="2298178"/>
                <a:ext cx="4315285" cy="899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77103" y="3497755"/>
                <a:ext cx="3907737" cy="8633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leakage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103" y="3497755"/>
                <a:ext cx="3907737" cy="863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06396" y="4660785"/>
                <a:ext cx="3465693" cy="8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gain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96" y="4660785"/>
                <a:ext cx="3465693" cy="8663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77103" y="1563100"/>
            <a:ext cx="611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/>
              <a:t>Most Jones matrices have a simple form:</a:t>
            </a:r>
            <a:endParaRPr lang="en-Z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139762" y="5961888"/>
            <a:ext cx="299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mtClean="0"/>
              <a:t>(in a </a:t>
            </a:r>
            <a:r>
              <a:rPr lang="en-ZA" dirty="0" smtClean="0"/>
              <a:t>circularly polarized basis)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78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177" y="170966"/>
            <a:ext cx="10515600" cy="1094085"/>
          </a:xfrm>
        </p:spPr>
        <p:txBody>
          <a:bodyPr/>
          <a:lstStyle/>
          <a:p>
            <a:pPr algn="ctr"/>
            <a:r>
              <a:rPr lang="en-ZA" b="1" dirty="0" smtClean="0">
                <a:solidFill>
                  <a:srgbClr val="C00000"/>
                </a:solidFill>
              </a:rPr>
              <a:t>Rotation matrices</a:t>
            </a:r>
            <a:endParaRPr lang="en-ZA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97152" y="1415139"/>
                <a:ext cx="4315285" cy="899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ZA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ZA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rotation</m:t>
                        </m:r>
                      </m:sub>
                    </m:sSub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ZA" sz="2800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ZA" sz="2800" b="0" i="1" smtClean="0">
                                <a:solidFill>
                                  <a:srgbClr val="CC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ZA" sz="28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ZA" sz="28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ZA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ZA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152" y="1415139"/>
                <a:ext cx="4315285" cy="8999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597152" y="2731353"/>
            <a:ext cx="1734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smtClean="0">
                <a:solidFill>
                  <a:srgbClr val="00B050"/>
                </a:solidFill>
              </a:rPr>
              <a:t>Examples: </a:t>
            </a:r>
            <a:endParaRPr lang="en-ZA" sz="28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42176" y="3623236"/>
                <a:ext cx="2635850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Z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176" y="3623236"/>
                <a:ext cx="2635850" cy="7975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56283" y="4913915"/>
                <a:ext cx="2621743" cy="79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ZA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8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ZA" sz="28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ZA" sz="2800" i="1">
                                    <a:solidFill>
                                      <a:srgbClr val="CC0099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ZA" sz="2800" b="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ZA" sz="2800" i="1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ZA" sz="2800" i="1" smtClean="0">
                                        <a:solidFill>
                                          <a:srgbClr val="CC0099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𝜒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ZA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283" y="4913915"/>
                <a:ext cx="2621743" cy="79759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97152" y="3760422"/>
            <a:ext cx="4613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Parallactic</a:t>
            </a:r>
            <a:r>
              <a:rPr lang="en-ZA" sz="2800" dirty="0" smtClean="0"/>
              <a:t> angle feed rotation:</a:t>
            </a:r>
            <a:endParaRPr lang="en-Z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597152" y="5051101"/>
            <a:ext cx="4462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 err="1" smtClean="0"/>
              <a:t>Ionospheric</a:t>
            </a:r>
            <a:r>
              <a:rPr lang="en-ZA" sz="2800" dirty="0" smtClean="0"/>
              <a:t> Faraday rotation:</a:t>
            </a:r>
            <a:endParaRPr lang="en-ZA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373786" y="2885241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 smtClean="0"/>
              <a:t>Parallactic</a:t>
            </a:r>
            <a:r>
              <a:rPr lang="en-ZA" dirty="0" smtClean="0"/>
              <a:t> angle</a:t>
            </a:r>
            <a:endParaRPr lang="en-ZA" dirty="0"/>
          </a:p>
        </p:txBody>
      </p:sp>
      <p:sp>
        <p:nvSpPr>
          <p:cNvPr id="11" name="TextBox 10"/>
          <p:cNvSpPr txBox="1"/>
          <p:nvPr/>
        </p:nvSpPr>
        <p:spPr>
          <a:xfrm>
            <a:off x="7931663" y="6179076"/>
            <a:ext cx="228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smtClean="0"/>
              <a:t>Faraday rotation angle</a:t>
            </a:r>
            <a:endParaRPr lang="en-ZA" dirty="0"/>
          </a:p>
        </p:txBody>
      </p:sp>
      <p:cxnSp>
        <p:nvCxnSpPr>
          <p:cNvPr id="18" name="Straight Arrow Connector 17"/>
          <p:cNvCxnSpPr>
            <a:stCxn id="10" idx="2"/>
          </p:cNvCxnSpPr>
          <p:nvPr/>
        </p:nvCxnSpPr>
        <p:spPr>
          <a:xfrm>
            <a:off x="8223506" y="3254573"/>
            <a:ext cx="0" cy="38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H="1" flipV="1">
            <a:off x="9057277" y="5685988"/>
            <a:ext cx="15949" cy="49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8DC5-4FA9-4D68-9DB8-7C7286ED716B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4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</TotalTime>
  <Words>1012</Words>
  <Application>Microsoft Office PowerPoint</Application>
  <PresentationFormat>Widescreen</PresentationFormat>
  <Paragraphs>229</Paragraphs>
  <Slides>27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    Calibration   Introductory Radio Interferometry Course  Radio Astronomy Techniques and Technologies Group (RATT) Rhodes University</vt:lpstr>
      <vt:lpstr>Calibration</vt:lpstr>
      <vt:lpstr>Direction-independent and  direction-dependent effects</vt:lpstr>
      <vt:lpstr>Direction-independent effects</vt:lpstr>
      <vt:lpstr>Direction-dependent effects</vt:lpstr>
      <vt:lpstr>Direction-independent and  direction-dependent effects</vt:lpstr>
      <vt:lpstr>Direction-independent and  direction-dependent effects</vt:lpstr>
      <vt:lpstr>Structure of Jones matrices</vt:lpstr>
      <vt:lpstr>Rotation matrices</vt:lpstr>
      <vt:lpstr>Leakage matrices</vt:lpstr>
      <vt:lpstr>Gain matrices</vt:lpstr>
      <vt:lpstr>Direction dependent effects: Primary beam</vt:lpstr>
      <vt:lpstr>Primary beam amplitude variation with distance from center</vt:lpstr>
      <vt:lpstr>JVLA primary beam</vt:lpstr>
      <vt:lpstr>Primary beam rotation</vt:lpstr>
      <vt:lpstr>Variation of primary beam with frequency</vt:lpstr>
      <vt:lpstr>Incorporating primary beam in calibration </vt:lpstr>
      <vt:lpstr>Effect of primary beam on noise  over the field of view</vt:lpstr>
      <vt:lpstr>Calibration procedure</vt:lpstr>
      <vt:lpstr>Differential gains</vt:lpstr>
      <vt:lpstr>Differential gains</vt:lpstr>
      <vt:lpstr>Incorporating differential gains in calibration </vt:lpstr>
      <vt:lpstr>Differential gains</vt:lpstr>
      <vt:lpstr>Incorporating primary beam in calibration </vt:lpstr>
      <vt:lpstr>References</vt:lpstr>
      <vt:lpstr>References (continued)</vt:lpstr>
      <vt:lpstr>References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Calibration  Introductory Radio Interferometry Course  Radio Astronomy Techniques and Technologies Group (RATT) Rhodes University</dc:title>
  <dc:creator>mmitra</dc:creator>
  <cp:lastModifiedBy>mmitra</cp:lastModifiedBy>
  <cp:revision>135</cp:revision>
  <dcterms:created xsi:type="dcterms:W3CDTF">2015-01-20T10:17:56Z</dcterms:created>
  <dcterms:modified xsi:type="dcterms:W3CDTF">2015-02-06T12:08:34Z</dcterms:modified>
</cp:coreProperties>
</file>